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3.xml"/>
  <Override ContentType="application/vnd.openxmlformats-officedocument.drawingml.chart+xml" PartName="/ppt/charts/chart8.xml"/>
  <Override ContentType="application/vnd.openxmlformats-officedocument.drawingml.chart+xml" PartName="/ppt/charts/chart2.xml"/>
  <Override ContentType="application/vnd.openxmlformats-officedocument.drawingml.chart+xml" PartName="/ppt/charts/chart7.xml"/>
  <Override ContentType="application/vnd.openxmlformats-officedocument.drawingml.chart+xml" PartName="/ppt/charts/chart5.xml"/>
  <Override ContentType="application/vnd.openxmlformats-officedocument.drawingml.chart+xml" PartName="/ppt/charts/chart4.xml"/>
  <Override ContentType="application/vnd.openxmlformats-officedocument.drawingml.chart+xml" PartName="/ppt/charts/chart6.xml"/>
  <Override ContentType="application/vnd.openxmlformats-officedocument.drawingml.chart+xml" PartName="/ppt/charts/char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68580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2" roundtripDataSignature="AMtx7mgzayRztYOjBJHv9tbJFkSN5Raw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3BBC582-0E24-475E-B586-0A0FF6D8B4F3}">
  <a:tblStyle styleId="{93BBC582-0E24-475E-B586-0A0FF6D8B4F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harts/_rels/chart1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c:style val="2"/>
  <c:chart>
    <c:title>
      <c:overlay val="0"/>
    </c:title>
    <c:autoTitleDeleted val="0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API Calls/Min (Max)</c:v>
                </c:pt>
              </c:strCache>
            </c:strRef>
          </c:tx>
          <c:spPr>
            <a:solidFill>
              <a:srgbClr val="3498DB"/>
            </a:solidFill>
          </c:spPr>
          <c:invertIfNegative val="1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>
                    <a:solidFill>
                      <a:srgbClr val="2C3E50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GPT-4</c:v>
                </c:pt>
                <c:pt idx="1">
                  <c:v>DALL-E 2</c:v>
                </c:pt>
                <c:pt idx="2">
                  <c:v>Whisper</c:v>
                </c:pt>
                <c:pt idx="3">
                  <c:v>TTS</c:v>
                </c:pt>
                <c:pt idx="4">
                  <c:v>Suno AI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3</c:v>
                </c:pt>
                <c:pt idx="2">
                  <c:v>8</c:v>
                </c:pt>
                <c:pt idx="3">
                  <c:v>5</c:v>
                </c:pt>
                <c:pt idx="4">
                  <c:v>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6BCB-374B-A886-C87438F38A0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rgbClr val="2C3E50"/>
                </a:solidFill>
              </a:defRPr>
            </a:pPr>
            <a:endParaRPr lang="en-US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2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rgbClr val="2C3E50"/>
                </a:solidFill>
              </a:defRPr>
            </a:pPr>
            <a:endParaRPr lang="en-US"/>
          </a:p>
        </c:txPr>
        <c:crossAx val="-2068027336"/>
        <c:crosses val="autoZero"/>
        <c:crossBetween val="between"/>
      </c:valAx>
    </c:plotArea>
    <c:legend>
      <c:legendPos val="b"/>
      <c:overlay val="1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Growth Metrics</c:v>
                </c:pt>
              </c:strCache>
            </c:strRef>
          </c:tx>
          <c:spPr>
            <a:ln w="38100">
              <a:solidFill>
                <a:srgbClr val="3498DB"/>
              </a:solidFill>
            </a:ln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Project Inception</c:v>
                </c:pt>
                <c:pt idx="1">
                  <c:v>First Release</c:v>
                </c:pt>
                <c:pt idx="2">
                  <c:v>GSoC</c:v>
                </c:pt>
                <c:pt idx="3">
                  <c:v>MCP Integration</c:v>
                </c:pt>
                <c:pt idx="4">
                  <c:v>Today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25</c:v>
                </c:pt>
                <c:pt idx="2">
                  <c:v>75</c:v>
                </c:pt>
                <c:pt idx="3">
                  <c:v>150</c:v>
                </c:pt>
                <c:pt idx="4">
                  <c:v>200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9A-7347-85B0-A131D28E2F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Contributors</c:v>
                </c:pt>
              </c:strCache>
            </c:strRef>
          </c:tx>
          <c:spPr>
            <a:ln w="38100">
              <a:solidFill>
                <a:srgbClr val="2ECC71"/>
              </a:solidFill>
            </a:ln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Project Inception</c:v>
                </c:pt>
                <c:pt idx="1">
                  <c:v>First Release</c:v>
                </c:pt>
                <c:pt idx="2">
                  <c:v>GSoC</c:v>
                </c:pt>
                <c:pt idx="3">
                  <c:v>MCP Integration</c:v>
                </c:pt>
                <c:pt idx="4">
                  <c:v>Today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</c:v>
                </c:pt>
                <c:pt idx="1">
                  <c:v>5</c:v>
                </c:pt>
                <c:pt idx="2">
                  <c:v>15</c:v>
                </c:pt>
                <c:pt idx="3">
                  <c:v>25</c:v>
                </c:pt>
                <c:pt idx="4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9A-7347-85B0-A131D28E2F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Deployments</c:v>
                </c:pt>
              </c:strCache>
            </c:strRef>
          </c:tx>
          <c:spPr>
            <a:ln w="38100">
              <a:solidFill>
                <a:srgbClr val="9B59B6"/>
              </a:solidFill>
            </a:ln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Project Inception</c:v>
                </c:pt>
                <c:pt idx="1">
                  <c:v>First Release</c:v>
                </c:pt>
                <c:pt idx="2">
                  <c:v>GSoC</c:v>
                </c:pt>
                <c:pt idx="3">
                  <c:v>MCP Integration</c:v>
                </c:pt>
                <c:pt idx="4">
                  <c:v>Today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10</c:v>
                </c:pt>
                <c:pt idx="3">
                  <c:v>30</c:v>
                </c:pt>
                <c:pt idx="4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9A-7347-85B0-A131D28E2F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c:style val="2"/>
  <c:chart>
    <c:autoTitleDeleted val="0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Processing Time</c:v>
                </c:pt>
              </c:strCache>
            </c:strRef>
          </c:tx>
          <c:spPr>
            <a:solidFill>
              <a:srgbClr val="3498DB"/>
            </a:solidFill>
          </c:spPr>
          <c:invertIfNegative val="1"/>
          <c:cat>
            <c:strRef>
              <c:f>Sheet1!$A$2:$A$7</c:f>
              <c:strCache>
                <c:ptCount val="6"/>
                <c:pt idx="0">
                  <c:v>Document Ingestion</c:v>
                </c:pt>
                <c:pt idx="1">
                  <c:v>Embedding Generation</c:v>
                </c:pt>
                <c:pt idx="2">
                  <c:v>Vector Storage</c:v>
                </c:pt>
                <c:pt idx="3">
                  <c:v>Query Processing</c:v>
                </c:pt>
                <c:pt idx="4">
                  <c:v>Context Assembly</c:v>
                </c:pt>
                <c:pt idx="5">
                  <c:v>Response Generation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</c:v>
                </c:pt>
                <c:pt idx="1">
                  <c:v>5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B1D1-CB4C-A2F5-904A4399C3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Complexity</c:v>
                </c:pt>
              </c:strCache>
            </c:strRef>
          </c:tx>
          <c:spPr>
            <a:solidFill>
              <a:srgbClr val="2ECC71"/>
            </a:solidFill>
          </c:spPr>
          <c:invertIfNegative val="1"/>
          <c:cat>
            <c:strRef>
              <c:f>Sheet1!$A$2:$A$7</c:f>
              <c:strCache>
                <c:ptCount val="6"/>
                <c:pt idx="0">
                  <c:v>Document Ingestion</c:v>
                </c:pt>
                <c:pt idx="1">
                  <c:v>Embedding Generation</c:v>
                </c:pt>
                <c:pt idx="2">
                  <c:v>Vector Storage</c:v>
                </c:pt>
                <c:pt idx="3">
                  <c:v>Query Processing</c:v>
                </c:pt>
                <c:pt idx="4">
                  <c:v>Context Assembly</c:v>
                </c:pt>
                <c:pt idx="5">
                  <c:v>Response Generation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1-B1D1-CB4C-A2F5-904A4399C3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legend>
      <c:legendPos val="b"/>
      <c:overlay val="1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c:style val="2"/>
  <c:chart>
    <c:autoTitleDeleted val="0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3498DB"/>
            </a:solidFill>
          </c:spPr>
          <c:invertIfNegative val="1"/>
          <c:cat>
            <c:strRef>
              <c:f>Sheet1!$A$2:$A$5</c:f>
              <c:strCache>
                <c:ptCount val="4"/>
                <c:pt idx="0">
                  <c:v>Screenshot</c:v>
                </c:pt>
                <c:pt idx="1">
                  <c:v>Document</c:v>
                </c:pt>
                <c:pt idx="2">
                  <c:v>Photo</c:v>
                </c:pt>
                <c:pt idx="3">
                  <c:v>Diagram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92</c:v>
                </c:pt>
                <c:pt idx="1">
                  <c:v>88</c:v>
                </c:pt>
                <c:pt idx="2">
                  <c:v>85</c:v>
                </c:pt>
                <c:pt idx="3">
                  <c:v>90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16AA-B245-AB73-DC4ACE7266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legend>
      <c:legendPos val="b"/>
      <c:overlay val="1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c:style val="2"/>
  <c:chart>
    <c:title>
      <c:tx>
        <c:rich>
          <a:bodyPr/>
          <a:lstStyle/>
          <a:p>
            <a:pPr>
              <a:defRPr sz="1400"/>
            </a:pPr>
            <a:r>
              <a:t>Processing Time by Stage (seconds)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50-page PDF</c:v>
                </c:pt>
              </c:strCache>
            </c:strRef>
          </c:tx>
          <c:spPr>
            <a:solidFill>
              <a:srgbClr val="3498DB"/>
            </a:solidFill>
          </c:spPr>
          <c:invertIfNegative val="1"/>
          <c:cat>
            <c:strRef>
              <c:f>Sheet1!$A$2:$A$6</c:f>
              <c:strCache>
                <c:ptCount val="5"/>
                <c:pt idx="0">
                  <c:v>Load</c:v>
                </c:pt>
                <c:pt idx="1">
                  <c:v>Chunk</c:v>
                </c:pt>
                <c:pt idx="2">
                  <c:v>Embed</c:v>
                </c:pt>
                <c:pt idx="3">
                  <c:v>Search</c:v>
                </c:pt>
                <c:pt idx="4">
                  <c:v>Summarize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0.5</c:v>
                </c:pt>
                <c:pt idx="1">
                  <c:v>0.6</c:v>
                </c:pt>
                <c:pt idx="2">
                  <c:v>0.8</c:v>
                </c:pt>
                <c:pt idx="3">
                  <c:v>0.6</c:v>
                </c:pt>
                <c:pt idx="4">
                  <c:v>0.5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7915-154E-AC74-9E7C8D40BF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500-page PDF</c:v>
                </c:pt>
              </c:strCache>
            </c:strRef>
          </c:tx>
          <c:spPr>
            <a:solidFill>
              <a:srgbClr val="E74C3C"/>
            </a:solidFill>
          </c:spPr>
          <c:invertIfNegative val="1"/>
          <c:cat>
            <c:strRef>
              <c:f>Sheet1!$A$2:$A$6</c:f>
              <c:strCache>
                <c:ptCount val="5"/>
                <c:pt idx="0">
                  <c:v>Load</c:v>
                </c:pt>
                <c:pt idx="1">
                  <c:v>Chunk</c:v>
                </c:pt>
                <c:pt idx="2">
                  <c:v>Embed</c:v>
                </c:pt>
                <c:pt idx="3">
                  <c:v>Search</c:v>
                </c:pt>
                <c:pt idx="4">
                  <c:v>Summarize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2.5</c:v>
                </c:pt>
                <c:pt idx="1">
                  <c:v>3</c:v>
                </c:pt>
                <c:pt idx="2">
                  <c:v>4</c:v>
                </c:pt>
                <c:pt idx="3">
                  <c:v>3</c:v>
                </c:pt>
                <c:pt idx="4">
                  <c:v>2.5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1-7915-154E-AC74-9E7C8D40BF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legend>
      <c:legendPos val="b"/>
      <c:overlay val="1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c:style val="2"/>
  <c:chart>
    <c:autoTitleDeleted val="0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Scala</c:v>
                </c:pt>
              </c:strCache>
            </c:strRef>
          </c:tx>
          <c:spPr>
            <a:solidFill>
              <a:srgbClr val="3498DB"/>
            </a:solidFill>
          </c:spPr>
          <c:invertIfNegative val="1"/>
          <c:cat>
            <c:strRef>
              <c:f>Sheet1!$A$2:$A$6</c:f>
              <c:strCache>
                <c:ptCount val="5"/>
                <c:pt idx="0">
                  <c:v>Type Safety</c:v>
                </c:pt>
                <c:pt idx="1">
                  <c:v>Immutability</c:v>
                </c:pt>
                <c:pt idx="2">
                  <c:v>Concurrency</c:v>
                </c:pt>
                <c:pt idx="3">
                  <c:v>Performance</c:v>
                </c:pt>
                <c:pt idx="4">
                  <c:v>Error Handling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90</c:v>
                </c:pt>
                <c:pt idx="4">
                  <c:v>95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3A42-5945-80D9-AFBED37C02B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Python</c:v>
                </c:pt>
              </c:strCache>
            </c:strRef>
          </c:tx>
          <c:spPr>
            <a:solidFill>
              <a:srgbClr val="E74C3C"/>
            </a:solidFill>
          </c:spPr>
          <c:invertIfNegative val="1"/>
          <c:cat>
            <c:strRef>
              <c:f>Sheet1!$A$2:$A$6</c:f>
              <c:strCache>
                <c:ptCount val="5"/>
                <c:pt idx="0">
                  <c:v>Type Safety</c:v>
                </c:pt>
                <c:pt idx="1">
                  <c:v>Immutability</c:v>
                </c:pt>
                <c:pt idx="2">
                  <c:v>Concurrency</c:v>
                </c:pt>
                <c:pt idx="3">
                  <c:v>Performance</c:v>
                </c:pt>
                <c:pt idx="4">
                  <c:v>Error Handling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60</c:v>
                </c:pt>
                <c:pt idx="1">
                  <c:v>70</c:v>
                </c:pt>
                <c:pt idx="2">
                  <c:v>65</c:v>
                </c:pt>
                <c:pt idx="3">
                  <c:v>50</c:v>
                </c:pt>
                <c:pt idx="4">
                  <c:v>75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1-3A42-5945-80D9-AFBED37C02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legend>
      <c:legendPos val="t"/>
      <c:overlay val="1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c:style val="2"/>
  <c:chart>
    <c:autoTitleDeleted val="0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Capability Score</c:v>
                </c:pt>
              </c:strCache>
            </c:strRef>
          </c:tx>
          <c:spPr>
            <a:solidFill>
              <a:srgbClr val="2ECC71"/>
            </a:solidFill>
          </c:spPr>
          <c:invertIfNegative val="1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Multi-Provider</c:v>
                </c:pt>
                <c:pt idx="1">
                  <c:v>Observability</c:v>
                </c:pt>
                <c:pt idx="2">
                  <c:v>MCP Support</c:v>
                </c:pt>
                <c:pt idx="3">
                  <c:v>Error Handling</c:v>
                </c:pt>
                <c:pt idx="4">
                  <c:v>Rate Limiting</c:v>
                </c:pt>
                <c:pt idx="5">
                  <c:v>Caching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95</c:v>
                </c:pt>
                <c:pt idx="1">
                  <c:v>100</c:v>
                </c:pt>
                <c:pt idx="2">
                  <c:v>90</c:v>
                </c:pt>
                <c:pt idx="3">
                  <c:v>95</c:v>
                </c:pt>
                <c:pt idx="4">
                  <c:v>99.9</c:v>
                </c:pt>
                <c:pt idx="5">
                  <c:v>50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8E66-BC4D-BC70-8AF4013FDBD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legend>
      <c:legendPos val="b"/>
      <c:overlay val="1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c:style val="2"/>
  <c:chart>
    <c:title>
      <c:tx>
        <c:rich>
          <a:bodyPr/>
          <a:lstStyle/>
          <a:p>
            <a:pPr>
              <a:defRPr sz="1400" b="1"/>
            </a:pPr>
            <a:r>
              <a:t>Community Growth Metrics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Current Numbers</c:v>
                </c:pt>
              </c:strCache>
            </c:strRef>
          </c:tx>
          <c:spPr>
            <a:solidFill>
              <a:srgbClr val="3498DB"/>
            </a:solidFill>
          </c:spPr>
          <c:invertIfNegative val="1"/>
          <c:cat>
            <c:strRef>
              <c:f>Sheet1!$A$2:$A$5</c:f>
              <c:strCache>
                <c:ptCount val="4"/>
                <c:pt idx="0">
                  <c:v>GitHub Stars</c:v>
                </c:pt>
                <c:pt idx="1">
                  <c:v>Contributors</c:v>
                </c:pt>
                <c:pt idx="2">
                  <c:v>Discord Members</c:v>
                </c:pt>
                <c:pt idx="3">
                  <c:v>GSoC Students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5200</c:v>
                </c:pt>
                <c:pt idx="1">
                  <c:v>156</c:v>
                </c:pt>
                <c:pt idx="2">
                  <c:v>2300</c:v>
                </c:pt>
                <c:pt idx="3">
                  <c:v>12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9E91-DD46-BCE0-9A93BE52C0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Monthly Growth</c:v>
                </c:pt>
              </c:strCache>
            </c:strRef>
          </c:tx>
          <c:spPr>
            <a:solidFill>
              <a:srgbClr val="2ECC71"/>
            </a:solidFill>
          </c:spPr>
          <c:invertIfNegative val="1"/>
          <c:cat>
            <c:strRef>
              <c:f>Sheet1!$A$2:$A$5</c:f>
              <c:strCache>
                <c:ptCount val="4"/>
                <c:pt idx="0">
                  <c:v>GitHub Stars</c:v>
                </c:pt>
                <c:pt idx="1">
                  <c:v>Contributors</c:v>
                </c:pt>
                <c:pt idx="2">
                  <c:v>Discord Members</c:v>
                </c:pt>
                <c:pt idx="3">
                  <c:v>GSoC Students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780</c:v>
                </c:pt>
                <c:pt idx="1">
                  <c:v>23</c:v>
                </c:pt>
                <c:pt idx="2">
                  <c:v>450</c:v>
                </c:pt>
                <c:pt idx="3">
                  <c:v>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1-9E91-DD46-BCE0-9A93BE52C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legend>
      <c:legendPos val="b"/>
      <c:overlay val="1"/>
      <c:txPr>
        <a:bodyPr/>
        <a:lstStyle/>
        <a:p>
          <a:pPr>
            <a:defRPr sz="1200">
              <a:latin typeface="Arial"/>
            </a:defRPr>
          </a:pPr>
          <a:endParaRPr lang="en-US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Instead of starting with introductions, we're going to jump right in. Can you build the coolest GenAI apps in Scala? Let's find out with a game!</a:t>
            </a:r>
            <a:endParaRPr/>
          </a:p>
        </p:txBody>
      </p:sp>
      <p:sp>
        <p:nvSpPr>
          <p:cNvPr id="83" name="Google Shape;83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Let's peek under the hood at how SZork's game agent works. Every conversation is immutable - we never mutate state. Tools are type-safe and composable. This is functional programming at its finest.</a:t>
            </a:r>
            <a:endParaRPr/>
          </a:p>
        </p:txBody>
      </p:sp>
      <p:sp>
        <p:nvSpPr>
          <p:cNvPr id="180" name="Google Shape;180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Agents can call any tool you define. Here's a weather tool - the agent decides when to use it, executes it safely, and incorporates results. Next version of SZork will have inventory management tools!</a:t>
            </a:r>
            <a:endParaRPr/>
          </a:p>
        </p:txBody>
      </p:sp>
      <p:sp>
        <p:nvSpPr>
          <p:cNvPr id="204" name="Google Shape;204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" name="Google Shape;211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 agent pattern, different tools. Load a PDF, chunk it intelligently, search it semantically, summarize it. Build your own ChatPDF in Scala - with type safety and performance.</a:t>
            </a:r>
            <a:endParaRPr/>
          </a:p>
        </p:txBody>
      </p:sp>
      <p:sp>
        <p:nvSpPr>
          <p:cNvPr id="212" name="Google Shape;212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Scala for AI? Type safety catches errors at compile time. Immutability prevents state bugs. True concurrency for parallel API calls. This matters at scale - when you're processing thousands of requests.</a:t>
            </a:r>
            <a:endParaRPr/>
          </a:p>
        </p:txBody>
      </p:sp>
      <p:sp>
        <p:nvSpPr>
          <p:cNvPr id="228" name="Google Shape;228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Google Shape;234;p1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Everything on this slide - we've demonstrated it today. This isn't theoretical. You can build all of this with LLM4S, right now, in production, with Scala's safety and performance.</a:t>
            </a:r>
            <a:endParaRPr/>
          </a:p>
        </p:txBody>
      </p:sp>
      <p:sp>
        <p:nvSpPr>
          <p:cNvPr id="235" name="Google Shape;235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6" name="Google Shape;276;p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isn't a toy - it's battle-tested in production. Switch providers with one line. Full observability with Langfuse. MCP support for standardized tools. Graceful degradation when services fail.</a:t>
            </a:r>
            <a:endParaRPr/>
          </a:p>
        </p:txBody>
      </p:sp>
      <p:sp>
        <p:nvSpPr>
          <p:cNvPr id="277" name="Google Shape;277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p1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Summer of Code transformed LLM4S. Students added embedding support, MCP integration - major features that make it enterprise-ready. Join our Discord - the community is incredibly active and helpful.</a:t>
            </a:r>
            <a:endParaRPr/>
          </a:p>
        </p:txBody>
      </p:sp>
      <p:sp>
        <p:nvSpPr>
          <p:cNvPr id="285" name="Google Shape;285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Google Shape;292;p1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Getting started is this simple. Add one dependency, set your API key, write a few lines of Scala. Everything you saw today - SZork included - is open source. Star the repo if you like what you see!</a:t>
            </a:r>
            <a:endParaRPr/>
          </a:p>
        </p:txBody>
      </p:sp>
      <p:sp>
        <p:nvSpPr>
          <p:cNvPr id="293" name="Google Shape;293;p1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Google Shape;325;p1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build the cool stuff! Everything is open source. We're looking for contributors. Join our Discord. Star the repo. And remember - if you can write Scala, you can build amazing AI applications. Questions?</a:t>
            </a:r>
            <a:endParaRPr/>
          </a:p>
        </p:txBody>
      </p:sp>
      <p:sp>
        <p:nvSpPr>
          <p:cNvPr id="326" name="Google Shape;326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465afc664_3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7465afc664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7465afc664_3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7465afc664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p1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have a few minutes for questions. We'll also be around after the talk - come find us if you want to dive deeper into anything we've shown today.</a:t>
            </a:r>
            <a:endParaRPr/>
          </a:p>
        </p:txBody>
      </p:sp>
      <p:sp>
        <p:nvSpPr>
          <p:cNvPr id="345" name="Google Shape;345;p1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SZork - a fully AI-powered text adventure game. Everything you're about to see - the story, the images, the music - is generated in real-time by AI, orchestrated entirely through Scala and LLM4S.</a:t>
            </a:r>
            <a:endParaRPr/>
          </a:p>
        </p:txBody>
      </p:sp>
      <p:sp>
        <p:nvSpPr>
          <p:cNvPr id="102" name="Google Shape;102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[Open browser dev tools] Look at this - every aspect is powered by different AI services, all orchestrated through LLM4S. No Python, no JavaScript AI libraries - pure Scala managing this complex multi-modal experience.</a:t>
            </a:r>
            <a:endParaRPr/>
          </a:p>
        </p:txBody>
      </p:sp>
      <p:sp>
        <p:nvSpPr>
          <p:cNvPr id="114" name="Google Shape;114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We're both original founders of LLM4S. We built it because there was a gap, and Python wasn't cutting it for enterprise scale. Then something amazing happened with Google Summer of Code...</a:t>
            </a:r>
            <a:endParaRPr/>
          </a:p>
        </p:txBody>
      </p:sp>
      <p:sp>
        <p:nvSpPr>
          <p:cNvPr id="122" name="Google Shape;122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started LLM4S to solve our own problems. Google Summer of Code transformed it - students added embedding support, MCP integration, and more. This isn't just our project anymore - it's a community effort.</a:t>
            </a:r>
            <a:endParaRPr/>
          </a:p>
        </p:txBody>
      </p:sp>
      <p:sp>
        <p:nvSpPr>
          <p:cNvPr id="147" name="Google Shape;147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Games are fun, but let's talk enterprise. RAG - Retrieval Augmented Generation - lets you query your own documents. Watch as we search through the LLM4S documentation itself...</a:t>
            </a:r>
            <a:endParaRPr/>
          </a:p>
        </p:txBody>
      </p:sp>
      <p:sp>
        <p:nvSpPr>
          <p:cNvPr id="156" name="Google Shape;156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" name="Google Shape;163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Watch this - we'll have AI generate a complete Scala tool. Notice the type safety - the AI respects Scala's type system. This isn't just code completion; it's understanding and generating idiomatic Scala.</a:t>
            </a:r>
            <a:endParaRPr/>
          </a:p>
        </p:txBody>
      </p:sp>
      <p:sp>
        <p:nvSpPr>
          <p:cNvPr id="164" name="Google Shape;164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" name="Google Shape;170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It's not just about generating images - we can understand them too. Upload any screenshot and watch the AI describe it perfectly. This enables automated UI testing, accessibility tools, document processing...</a:t>
            </a:r>
            <a:endParaRPr/>
          </a:p>
        </p:txBody>
      </p:sp>
      <p:sp>
        <p:nvSpPr>
          <p:cNvPr id="171" name="Google Shape;171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2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5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6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7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chart" Target="../charts/chart8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hart" Target="../charts/chart1.xml"/><Relationship Id="rId4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jpg"/><Relationship Id="rId5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2.xml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322F"/>
            </a:gs>
            <a:gs pos="100000">
              <a:srgbClr val="0066CC"/>
            </a:gs>
          </a:gsLst>
          <a:lin ang="0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400"/>
              <a:t>Scala Meets GenAI</a:t>
            </a:r>
            <a:endParaRPr/>
          </a:p>
        </p:txBody>
      </p:sp>
      <p:sp>
        <p:nvSpPr>
          <p:cNvPr id="86" name="Google Shape;86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914400" y="2286000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the Cool Stuff with LLM4S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914400" y="3657600"/>
            <a:ext cx="731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[Names of both founders]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914400" y="4343400"/>
            <a:ext cx="731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[Conference name and date]</a:t>
            </a:r>
            <a:endParaRPr/>
          </a:p>
        </p:txBody>
      </p:sp>
      <p:pic>
        <p:nvPicPr>
          <p:cNvPr descr="placeholder_image_1_professional.png"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0" y="5486400"/>
            <a:ext cx="1828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ceholder_image_2_professional.png"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 txBox="1"/>
          <p:nvPr/>
        </p:nvSpPr>
        <p:spPr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 Architecture</a:t>
            </a:r>
            <a:endParaRPr/>
          </a:p>
        </p:txBody>
      </p:sp>
      <p:cxnSp>
        <p:nvCxnSpPr>
          <p:cNvPr id="183" name="Google Shape;183;p9"/>
          <p:cNvCxnSpPr/>
          <p:nvPr/>
        </p:nvCxnSpPr>
        <p:spPr>
          <a:xfrm>
            <a:off x="1828800" y="1371600"/>
            <a:ext cx="0" cy="4114800"/>
          </a:xfrm>
          <a:prstGeom prst="straightConnector1">
            <a:avLst/>
          </a:prstGeom>
          <a:noFill/>
          <a:ln cap="flat" cmpd="sng" w="38100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84" name="Google Shape;184;p9"/>
          <p:cNvSpPr/>
          <p:nvPr/>
        </p:nvSpPr>
        <p:spPr>
          <a:xfrm>
            <a:off x="1691640" y="1691640"/>
            <a:ext cx="274320" cy="274320"/>
          </a:xfrm>
          <a:prstGeom prst="ellipse">
            <a:avLst/>
          </a:prstGeom>
          <a:solidFill>
            <a:srgbClr val="3498DB"/>
          </a:solidFill>
          <a:ln cap="flat" cmpd="sng" w="9525">
            <a:solidFill>
              <a:srgbClr val="2C3E5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2286000" y="1600200"/>
            <a:ext cx="2286000" cy="731520"/>
          </a:xfrm>
          <a:prstGeom prst="roundRect">
            <a:avLst>
              <a:gd fmla="val 16667" name="adj"/>
            </a:avLst>
          </a:prstGeom>
          <a:solidFill>
            <a:srgbClr val="ECF0F1"/>
          </a:solidFill>
          <a:ln cap="flat" cmpd="sng" w="9525">
            <a:solidFill>
              <a:srgbClr val="2C3E5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Conversation</a:t>
            </a:r>
            <a:endParaRPr/>
          </a:p>
        </p:txBody>
      </p:sp>
      <p:sp>
        <p:nvSpPr>
          <p:cNvPr id="186" name="Google Shape;186;p9"/>
          <p:cNvSpPr txBox="1"/>
          <p:nvPr/>
        </p:nvSpPr>
        <p:spPr>
          <a:xfrm>
            <a:off x="4754880" y="1600200"/>
            <a:ext cx="27432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Message history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Immutable Seq[Message]</a:t>
            </a:r>
            <a:endParaRPr/>
          </a:p>
        </p:txBody>
      </p:sp>
      <p:sp>
        <p:nvSpPr>
          <p:cNvPr id="187" name="Google Shape;187;p9"/>
          <p:cNvSpPr/>
          <p:nvPr/>
        </p:nvSpPr>
        <p:spPr>
          <a:xfrm>
            <a:off x="1691640" y="2788920"/>
            <a:ext cx="274320" cy="274320"/>
          </a:xfrm>
          <a:prstGeom prst="ellipse">
            <a:avLst/>
          </a:prstGeom>
          <a:solidFill>
            <a:srgbClr val="3498DB"/>
          </a:solidFill>
          <a:ln cap="flat" cmpd="sng" w="9525">
            <a:solidFill>
              <a:srgbClr val="2C3E5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9"/>
          <p:cNvSpPr/>
          <p:nvPr/>
        </p:nvSpPr>
        <p:spPr>
          <a:xfrm>
            <a:off x="2286000" y="2697480"/>
            <a:ext cx="2286000" cy="731520"/>
          </a:xfrm>
          <a:prstGeom prst="roundRect">
            <a:avLst>
              <a:gd fmla="val 16667" name="adj"/>
            </a:avLst>
          </a:prstGeom>
          <a:solidFill>
            <a:srgbClr val="ECF0F1"/>
          </a:solidFill>
          <a:ln cap="flat" cmpd="sng" w="9525">
            <a:solidFill>
              <a:srgbClr val="2C3E5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State Management</a:t>
            </a:r>
            <a:endParaRPr/>
          </a:p>
        </p:txBody>
      </p:sp>
      <p:sp>
        <p:nvSpPr>
          <p:cNvPr id="189" name="Google Shape;189;p9"/>
          <p:cNvSpPr txBox="1"/>
          <p:nvPr/>
        </p:nvSpPr>
        <p:spPr>
          <a:xfrm>
            <a:off x="4754880" y="2697480"/>
            <a:ext cx="27432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 state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 classes</a:t>
            </a:r>
            <a:endParaRPr/>
          </a:p>
        </p:txBody>
      </p:sp>
      <p:sp>
        <p:nvSpPr>
          <p:cNvPr id="190" name="Google Shape;190;p9"/>
          <p:cNvSpPr/>
          <p:nvPr/>
        </p:nvSpPr>
        <p:spPr>
          <a:xfrm>
            <a:off x="1691640" y="3886200"/>
            <a:ext cx="274320" cy="274320"/>
          </a:xfrm>
          <a:prstGeom prst="ellipse">
            <a:avLst/>
          </a:prstGeom>
          <a:solidFill>
            <a:srgbClr val="3498DB"/>
          </a:solidFill>
          <a:ln cap="flat" cmpd="sng" w="9525">
            <a:solidFill>
              <a:srgbClr val="2C3E5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9"/>
          <p:cNvSpPr/>
          <p:nvPr/>
        </p:nvSpPr>
        <p:spPr>
          <a:xfrm>
            <a:off x="2286000" y="3794760"/>
            <a:ext cx="2286000" cy="731520"/>
          </a:xfrm>
          <a:prstGeom prst="roundRect">
            <a:avLst>
              <a:gd fmla="val 16667" name="adj"/>
            </a:avLst>
          </a:prstGeom>
          <a:solidFill>
            <a:srgbClr val="ECF0F1"/>
          </a:solidFill>
          <a:ln cap="flat" cmpd="sng" w="9525">
            <a:solidFill>
              <a:srgbClr val="2C3E5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Tool Registry</a:t>
            </a:r>
            <a:endParaRPr/>
          </a:p>
        </p:txBody>
      </p:sp>
      <p:sp>
        <p:nvSpPr>
          <p:cNvPr id="192" name="Google Shape;192;p9"/>
          <p:cNvSpPr txBox="1"/>
          <p:nvPr/>
        </p:nvSpPr>
        <p:spPr>
          <a:xfrm>
            <a:off x="4754880" y="3794760"/>
            <a:ext cx="27432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Available tools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Type-safe registry</a:t>
            </a:r>
            <a:endParaRPr/>
          </a:p>
        </p:txBody>
      </p:sp>
      <p:sp>
        <p:nvSpPr>
          <p:cNvPr id="193" name="Google Shape;193;p9"/>
          <p:cNvSpPr/>
          <p:nvPr/>
        </p:nvSpPr>
        <p:spPr>
          <a:xfrm>
            <a:off x="1691640" y="4983480"/>
            <a:ext cx="274320" cy="274320"/>
          </a:xfrm>
          <a:prstGeom prst="ellipse">
            <a:avLst/>
          </a:prstGeom>
          <a:solidFill>
            <a:srgbClr val="3498DB"/>
          </a:solidFill>
          <a:ln cap="flat" cmpd="sng" w="9525">
            <a:solidFill>
              <a:srgbClr val="2C3E5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9"/>
          <p:cNvSpPr/>
          <p:nvPr/>
        </p:nvSpPr>
        <p:spPr>
          <a:xfrm>
            <a:off x="2286000" y="4892040"/>
            <a:ext cx="2286000" cy="731520"/>
          </a:xfrm>
          <a:prstGeom prst="roundRect">
            <a:avLst>
              <a:gd fmla="val 16667" name="adj"/>
            </a:avLst>
          </a:prstGeom>
          <a:solidFill>
            <a:srgbClr val="ECF0F1"/>
          </a:solidFill>
          <a:ln cap="flat" cmpd="sng" w="9525">
            <a:solidFill>
              <a:srgbClr val="2C3E5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Execution Loop</a:t>
            </a:r>
            <a:endParaRPr/>
          </a:p>
        </p:txBody>
      </p:sp>
      <p:sp>
        <p:nvSpPr>
          <p:cNvPr id="195" name="Google Shape;195;p9"/>
          <p:cNvSpPr txBox="1"/>
          <p:nvPr/>
        </p:nvSpPr>
        <p:spPr>
          <a:xfrm>
            <a:off x="4754880" y="4892040"/>
            <a:ext cx="27432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Orchestration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Tail-recursive</a:t>
            </a:r>
            <a:endParaRPr/>
          </a:p>
        </p:txBody>
      </p:sp>
      <p:sp>
        <p:nvSpPr>
          <p:cNvPr id="196" name="Google Shape;196;p9"/>
          <p:cNvSpPr/>
          <p:nvPr/>
        </p:nvSpPr>
        <p:spPr>
          <a:xfrm>
            <a:off x="7184925" y="2057900"/>
            <a:ext cx="1853100" cy="2645700"/>
          </a:xfrm>
          <a:prstGeom prst="rect">
            <a:avLst/>
          </a:prstGeom>
          <a:solidFill>
            <a:srgbClr val="2C3E50"/>
          </a:solidFill>
          <a:ln cap="flat" cmpd="sng" w="9525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case class AgentState(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conversation: Conversation,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tools: ToolRegistry,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status: AgentStatus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pic>
        <p:nvPicPr>
          <p:cNvPr descr="placeholder_image_3_flat minimal.png" id="197" name="Google Shape;19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69164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ceholder_image_3_flat minimal.png" id="198" name="Google Shape;19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278892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ceholder_image_3_flat minimal.png" id="199" name="Google Shape;19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3886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ceholder_image_3_flat minimal.png" id="200" name="Google Shape;20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498348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Tool Calling in Action</a:t>
            </a:r>
            <a:endParaRPr/>
          </a:p>
        </p:txBody>
      </p:sp>
      <p:sp>
        <p:nvSpPr>
          <p:cNvPr id="207" name="Google Shape;20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Page Layout: Flow diagram with code examples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Visual Specification: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• Step-by-step flow visualization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• Code snippets at each step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• Success/error paths clearly marked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• Type signatures highlighted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Tool Calling Flow:</a:t>
            </a:r>
            <a:endParaRPr/>
          </a:p>
        </p:txBody>
      </p:sp>
      <p:graphicFrame>
        <p:nvGraphicFramePr>
          <p:cNvPr id="208" name="Google Shape;208;p10"/>
          <p:cNvGraphicFramePr/>
          <p:nvPr/>
        </p:nvGraphicFramePr>
        <p:xfrm>
          <a:off x="914400" y="39163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{93BBC582-0E24-475E-B586-0A0FF6D8B4F3}</a:tableStyleId>
              </a:tblPr>
              <a:tblGrid>
                <a:gridCol w="2438400"/>
                <a:gridCol w="2438400"/>
                <a:gridCol w="2438400"/>
              </a:tblGrid>
              <a:tr h="252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Step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Action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Code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41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Define tool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ToolFunction[Input, Output]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41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ToolRegistry(Seq(tool))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41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LLM decides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complete(conversation, options)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41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toolRegistry.execute(request)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41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Return result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ToolMessage(id, result)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"/>
          <p:cNvSpPr txBox="1"/>
          <p:nvPr/>
        </p:nvSpPr>
        <p:spPr>
          <a:xfrm>
            <a:off x="457200" y="457200"/>
            <a:ext cx="82296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Processing</a:t>
            </a:r>
            <a:endParaRPr/>
          </a:p>
        </p:txBody>
      </p:sp>
      <p:graphicFrame>
        <p:nvGraphicFramePr>
          <p:cNvPr id="215" name="Google Shape;215;p11"/>
          <p:cNvGraphicFramePr/>
          <p:nvPr/>
        </p:nvGraphicFramePr>
        <p:xfrm>
          <a:off x="457200" y="1371600"/>
          <a:ext cx="8229600" cy="4572000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216" name="Google Shape;216;p11"/>
          <p:cNvSpPr txBox="1"/>
          <p:nvPr/>
        </p:nvSpPr>
        <p:spPr>
          <a:xfrm>
            <a:off x="6400800" y="1645920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ECC71"/>
                </a:solidFill>
                <a:latin typeface="Calibri"/>
                <a:ea typeface="Calibri"/>
                <a:cs typeface="Calibri"/>
                <a:sym typeface="Calibri"/>
              </a:rPr>
              <a:t>Accuracy: 95%+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"/>
          <p:cNvSpPr txBox="1"/>
          <p:nvPr/>
        </p:nvSpPr>
        <p:spPr>
          <a:xfrm>
            <a:off x="457200" y="457200"/>
            <a:ext cx="82296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Power of Scala</a:t>
            </a:r>
            <a:endParaRPr/>
          </a:p>
        </p:txBody>
      </p:sp>
      <p:graphicFrame>
        <p:nvGraphicFramePr>
          <p:cNvPr id="222" name="Google Shape;222;p12"/>
          <p:cNvGraphicFramePr/>
          <p:nvPr/>
        </p:nvGraphicFramePr>
        <p:xfrm>
          <a:off x="914400" y="1371600"/>
          <a:ext cx="7315200" cy="3657600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223" name="Google Shape;223;p12"/>
          <p:cNvSpPr txBox="1"/>
          <p:nvPr/>
        </p:nvSpPr>
        <p:spPr>
          <a:xfrm>
            <a:off x="457200" y="5029200"/>
            <a:ext cx="3886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Scala Code Example: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val result: Either[Error, Response] =</a:t>
            </a:r>
            <a:b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client.complete(conversation)</a:t>
            </a:r>
            <a:endParaRPr/>
          </a:p>
        </p:txBody>
      </p:sp>
      <p:sp>
        <p:nvSpPr>
          <p:cNvPr id="224" name="Google Shape;224;p12"/>
          <p:cNvSpPr txBox="1"/>
          <p:nvPr/>
        </p:nvSpPr>
        <p:spPr>
          <a:xfrm>
            <a:off x="4572000" y="5029200"/>
            <a:ext cx="3886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Code Example: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try:</a:t>
            </a:r>
            <a:b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result = client.complete(conversation)</a:t>
            </a:r>
            <a:b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except Error as e:</a:t>
            </a:r>
            <a:b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handle_error(e)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rgbClr val="2C3E50"/>
                </a:solidFill>
              </a:rPr>
              <a:t>Python - Fails at runtime</a:t>
            </a:r>
            <a:endParaRPr/>
          </a:p>
        </p:txBody>
      </p:sp>
      <p:sp>
        <p:nvSpPr>
          <p:cNvPr id="231" name="Google Shape;231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2400"/>
              <a:buNone/>
            </a:pPr>
            <a:r>
              <a:rPr lang="en-US" sz="2400">
                <a:solidFill>
                  <a:srgbClr val="3498DB"/>
                </a:solidFill>
              </a:rPr>
              <a:t>result = client.complete(conversation)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/>
          <p:nvPr/>
        </p:nvSpPr>
        <p:spPr>
          <a:xfrm>
            <a:off x="640000" y="512275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You Can Build</a:t>
            </a:r>
            <a:endParaRPr/>
          </a:p>
        </p:txBody>
      </p:sp>
      <p:sp>
        <p:nvSpPr>
          <p:cNvPr id="238" name="Google Shape;238;p14"/>
          <p:cNvSpPr/>
          <p:nvPr/>
        </p:nvSpPr>
        <p:spPr>
          <a:xfrm>
            <a:off x="457200" y="1371600"/>
            <a:ext cx="2743200" cy="1371600"/>
          </a:xfrm>
          <a:prstGeom prst="roundRect">
            <a:avLst>
              <a:gd fmla="val 16667" name="adj"/>
            </a:avLst>
          </a:prstGeom>
          <a:solidFill>
            <a:srgbClr val="3498D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 txBox="1"/>
          <p:nvPr/>
        </p:nvSpPr>
        <p:spPr>
          <a:xfrm>
            <a:off x="548640" y="1463040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Conversational Agents</a:t>
            </a:r>
            <a:endParaRPr/>
          </a:p>
        </p:txBody>
      </p:sp>
      <p:sp>
        <p:nvSpPr>
          <p:cNvPr id="240" name="Google Shape;240;p14"/>
          <p:cNvSpPr txBox="1"/>
          <p:nvPr/>
        </p:nvSpPr>
        <p:spPr>
          <a:xfrm>
            <a:off x="548640" y="192024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Core</a:t>
            </a:r>
            <a:endParaRPr/>
          </a:p>
        </p:txBody>
      </p:sp>
      <p:sp>
        <p:nvSpPr>
          <p:cNvPr id="241" name="Google Shape;241;p14"/>
          <p:cNvSpPr txBox="1"/>
          <p:nvPr/>
        </p:nvSpPr>
        <p:spPr>
          <a:xfrm>
            <a:off x="548640" y="228600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✓ Demo'd</a:t>
            </a:r>
            <a:endParaRPr/>
          </a:p>
        </p:txBody>
      </p:sp>
      <p:sp>
        <p:nvSpPr>
          <p:cNvPr id="242" name="Google Shape;242;p14"/>
          <p:cNvSpPr/>
          <p:nvPr/>
        </p:nvSpPr>
        <p:spPr>
          <a:xfrm>
            <a:off x="3383280" y="1371600"/>
            <a:ext cx="2743200" cy="1371600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4"/>
          <p:cNvSpPr txBox="1"/>
          <p:nvPr/>
        </p:nvSpPr>
        <p:spPr>
          <a:xfrm>
            <a:off x="3474720" y="1463040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RAG Systems</a:t>
            </a:r>
            <a:endParaRPr/>
          </a:p>
        </p:txBody>
      </p:sp>
      <p:sp>
        <p:nvSpPr>
          <p:cNvPr id="244" name="Google Shape;244;p14"/>
          <p:cNvSpPr txBox="1"/>
          <p:nvPr/>
        </p:nvSpPr>
        <p:spPr>
          <a:xfrm>
            <a:off x="3474720" y="192024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</p:txBody>
      </p:sp>
      <p:sp>
        <p:nvSpPr>
          <p:cNvPr id="245" name="Google Shape;245;p14"/>
          <p:cNvSpPr txBox="1"/>
          <p:nvPr/>
        </p:nvSpPr>
        <p:spPr>
          <a:xfrm>
            <a:off x="3474707" y="2286000"/>
            <a:ext cx="2560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✓ Coming soon</a:t>
            </a:r>
            <a:endParaRPr/>
          </a:p>
        </p:txBody>
      </p:sp>
      <p:sp>
        <p:nvSpPr>
          <p:cNvPr id="246" name="Google Shape;246;p14"/>
          <p:cNvSpPr/>
          <p:nvPr/>
        </p:nvSpPr>
        <p:spPr>
          <a:xfrm>
            <a:off x="6309360" y="1371600"/>
            <a:ext cx="2743200" cy="1371600"/>
          </a:xfrm>
          <a:prstGeom prst="roundRect">
            <a:avLst>
              <a:gd fmla="val 16667" name="adj"/>
            </a:avLst>
          </a:prstGeom>
          <a:solidFill>
            <a:srgbClr val="9B59B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4"/>
          <p:cNvSpPr txBox="1"/>
          <p:nvPr/>
        </p:nvSpPr>
        <p:spPr>
          <a:xfrm>
            <a:off x="6400800" y="1463040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Code Generation</a:t>
            </a:r>
            <a:endParaRPr/>
          </a:p>
        </p:txBody>
      </p:sp>
      <p:sp>
        <p:nvSpPr>
          <p:cNvPr id="248" name="Google Shape;248;p14"/>
          <p:cNvSpPr txBox="1"/>
          <p:nvPr/>
        </p:nvSpPr>
        <p:spPr>
          <a:xfrm>
            <a:off x="6400800" y="192024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endParaRPr/>
          </a:p>
        </p:txBody>
      </p:sp>
      <p:sp>
        <p:nvSpPr>
          <p:cNvPr id="249" name="Google Shape;249;p14"/>
          <p:cNvSpPr txBox="1"/>
          <p:nvPr/>
        </p:nvSpPr>
        <p:spPr>
          <a:xfrm>
            <a:off x="6400800" y="228600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✓ ???</a:t>
            </a:r>
            <a:endParaRPr/>
          </a:p>
        </p:txBody>
      </p:sp>
      <p:sp>
        <p:nvSpPr>
          <p:cNvPr id="250" name="Google Shape;250;p14"/>
          <p:cNvSpPr/>
          <p:nvPr/>
        </p:nvSpPr>
        <p:spPr>
          <a:xfrm>
            <a:off x="457200" y="2926080"/>
            <a:ext cx="2743200" cy="1371600"/>
          </a:xfrm>
          <a:prstGeom prst="roundRect">
            <a:avLst>
              <a:gd fmla="val 16667" name="adj"/>
            </a:avLst>
          </a:prstGeom>
          <a:solidFill>
            <a:srgbClr val="E74C3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4"/>
          <p:cNvSpPr txBox="1"/>
          <p:nvPr/>
        </p:nvSpPr>
        <p:spPr>
          <a:xfrm>
            <a:off x="548640" y="3017520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Image Processing</a:t>
            </a:r>
            <a:endParaRPr/>
          </a:p>
        </p:txBody>
      </p:sp>
      <p:sp>
        <p:nvSpPr>
          <p:cNvPr id="252" name="Google Shape;252;p14"/>
          <p:cNvSpPr txBox="1"/>
          <p:nvPr/>
        </p:nvSpPr>
        <p:spPr>
          <a:xfrm>
            <a:off x="548640" y="347472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Multimodal</a:t>
            </a:r>
            <a:endParaRPr/>
          </a:p>
        </p:txBody>
      </p:sp>
      <p:sp>
        <p:nvSpPr>
          <p:cNvPr id="253" name="Google Shape;253;p14"/>
          <p:cNvSpPr txBox="1"/>
          <p:nvPr/>
        </p:nvSpPr>
        <p:spPr>
          <a:xfrm>
            <a:off x="548640" y="384048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✓ Demo'd</a:t>
            </a:r>
            <a:endParaRPr/>
          </a:p>
        </p:txBody>
      </p:sp>
      <p:sp>
        <p:nvSpPr>
          <p:cNvPr id="254" name="Google Shape;254;p14"/>
          <p:cNvSpPr/>
          <p:nvPr/>
        </p:nvSpPr>
        <p:spPr>
          <a:xfrm>
            <a:off x="3383280" y="2926080"/>
            <a:ext cx="2743200" cy="1371600"/>
          </a:xfrm>
          <a:prstGeom prst="roundRect">
            <a:avLst>
              <a:gd fmla="val 16667" name="adj"/>
            </a:avLst>
          </a:prstGeom>
          <a:solidFill>
            <a:srgbClr val="F1C40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4"/>
          <p:cNvSpPr txBox="1"/>
          <p:nvPr/>
        </p:nvSpPr>
        <p:spPr>
          <a:xfrm>
            <a:off x="3474720" y="3017520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PDF Summarization</a:t>
            </a:r>
            <a:endParaRPr/>
          </a:p>
        </p:txBody>
      </p:sp>
      <p:sp>
        <p:nvSpPr>
          <p:cNvPr id="256" name="Google Shape;256;p14"/>
          <p:cNvSpPr txBox="1"/>
          <p:nvPr/>
        </p:nvSpPr>
        <p:spPr>
          <a:xfrm>
            <a:off x="3474720" y="347472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Documents</a:t>
            </a:r>
            <a:endParaRPr/>
          </a:p>
        </p:txBody>
      </p:sp>
      <p:sp>
        <p:nvSpPr>
          <p:cNvPr id="257" name="Google Shape;257;p14"/>
          <p:cNvSpPr txBox="1"/>
          <p:nvPr/>
        </p:nvSpPr>
        <p:spPr>
          <a:xfrm>
            <a:off x="3474720" y="384048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✓ Demo'd</a:t>
            </a:r>
            <a:endParaRPr/>
          </a:p>
        </p:txBody>
      </p:sp>
      <p:sp>
        <p:nvSpPr>
          <p:cNvPr id="258" name="Google Shape;258;p14"/>
          <p:cNvSpPr/>
          <p:nvPr/>
        </p:nvSpPr>
        <p:spPr>
          <a:xfrm>
            <a:off x="6309360" y="2926080"/>
            <a:ext cx="2743200" cy="1371600"/>
          </a:xfrm>
          <a:prstGeom prst="roundRect">
            <a:avLst>
              <a:gd fmla="val 16667" name="adj"/>
            </a:avLst>
          </a:prstGeom>
          <a:solidFill>
            <a:srgbClr val="34495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4"/>
          <p:cNvSpPr txBox="1"/>
          <p:nvPr/>
        </p:nvSpPr>
        <p:spPr>
          <a:xfrm>
            <a:off x="6400800" y="3017520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Semantic Search</a:t>
            </a:r>
            <a:endParaRPr/>
          </a:p>
        </p:txBody>
      </p:sp>
      <p:sp>
        <p:nvSpPr>
          <p:cNvPr id="260" name="Google Shape;260;p14"/>
          <p:cNvSpPr txBox="1"/>
          <p:nvPr/>
        </p:nvSpPr>
        <p:spPr>
          <a:xfrm>
            <a:off x="6400800" y="347472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Search</a:t>
            </a:r>
            <a:endParaRPr/>
          </a:p>
        </p:txBody>
      </p:sp>
      <p:sp>
        <p:nvSpPr>
          <p:cNvPr id="261" name="Google Shape;261;p14"/>
          <p:cNvSpPr txBox="1"/>
          <p:nvPr/>
        </p:nvSpPr>
        <p:spPr>
          <a:xfrm>
            <a:off x="6400800" y="384048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✓ Coming soon</a:t>
            </a:r>
            <a:endParaRPr/>
          </a:p>
        </p:txBody>
      </p:sp>
      <p:sp>
        <p:nvSpPr>
          <p:cNvPr id="262" name="Google Shape;262;p14"/>
          <p:cNvSpPr/>
          <p:nvPr/>
        </p:nvSpPr>
        <p:spPr>
          <a:xfrm>
            <a:off x="457200" y="4480560"/>
            <a:ext cx="2743200" cy="1371600"/>
          </a:xfrm>
          <a:prstGeom prst="roundRect">
            <a:avLst>
              <a:gd fmla="val 16667" name="adj"/>
            </a:avLst>
          </a:prstGeom>
          <a:solidFill>
            <a:srgbClr val="E67E2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4"/>
          <p:cNvSpPr txBox="1"/>
          <p:nvPr/>
        </p:nvSpPr>
        <p:spPr>
          <a:xfrm>
            <a:off x="548640" y="4572000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AI Agents with Tools</a:t>
            </a:r>
            <a:endParaRPr/>
          </a:p>
        </p:txBody>
      </p:sp>
      <p:sp>
        <p:nvSpPr>
          <p:cNvPr id="264" name="Google Shape;264;p14"/>
          <p:cNvSpPr txBox="1"/>
          <p:nvPr/>
        </p:nvSpPr>
        <p:spPr>
          <a:xfrm>
            <a:off x="548640" y="502920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Advanced</a:t>
            </a:r>
            <a:endParaRPr/>
          </a:p>
        </p:txBody>
      </p:sp>
      <p:sp>
        <p:nvSpPr>
          <p:cNvPr id="265" name="Google Shape;265;p14"/>
          <p:cNvSpPr txBox="1"/>
          <p:nvPr/>
        </p:nvSpPr>
        <p:spPr>
          <a:xfrm>
            <a:off x="548640" y="539496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✓ Demo'd</a:t>
            </a:r>
            <a:endParaRPr/>
          </a:p>
        </p:txBody>
      </p:sp>
      <p:sp>
        <p:nvSpPr>
          <p:cNvPr id="266" name="Google Shape;266;p14"/>
          <p:cNvSpPr/>
          <p:nvPr/>
        </p:nvSpPr>
        <p:spPr>
          <a:xfrm>
            <a:off x="3383280" y="4480560"/>
            <a:ext cx="2743200" cy="1371600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4"/>
          <p:cNvSpPr txBox="1"/>
          <p:nvPr/>
        </p:nvSpPr>
        <p:spPr>
          <a:xfrm>
            <a:off x="3474720" y="4572000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Multi-step Workflows</a:t>
            </a:r>
            <a:endParaRPr/>
          </a:p>
        </p:txBody>
      </p:sp>
      <p:sp>
        <p:nvSpPr>
          <p:cNvPr id="268" name="Google Shape;268;p14"/>
          <p:cNvSpPr txBox="1"/>
          <p:nvPr/>
        </p:nvSpPr>
        <p:spPr>
          <a:xfrm>
            <a:off x="3474720" y="502920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Automation</a:t>
            </a:r>
            <a:endParaRPr/>
          </a:p>
        </p:txBody>
      </p:sp>
      <p:sp>
        <p:nvSpPr>
          <p:cNvPr id="269" name="Google Shape;269;p14"/>
          <p:cNvSpPr txBox="1"/>
          <p:nvPr/>
        </p:nvSpPr>
        <p:spPr>
          <a:xfrm>
            <a:off x="3474720" y="539496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✓ Demo'd</a:t>
            </a:r>
            <a:endParaRPr/>
          </a:p>
        </p:txBody>
      </p:sp>
      <p:sp>
        <p:nvSpPr>
          <p:cNvPr id="270" name="Google Shape;270;p14"/>
          <p:cNvSpPr/>
          <p:nvPr/>
        </p:nvSpPr>
        <p:spPr>
          <a:xfrm>
            <a:off x="6309360" y="4480560"/>
            <a:ext cx="2743200" cy="1371600"/>
          </a:xfrm>
          <a:prstGeom prst="roundRect">
            <a:avLst>
              <a:gd fmla="val 16667" name="adj"/>
            </a:avLst>
          </a:prstGeom>
          <a:solidFill>
            <a:srgbClr val="8E44A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4"/>
          <p:cNvSpPr txBox="1"/>
          <p:nvPr/>
        </p:nvSpPr>
        <p:spPr>
          <a:xfrm>
            <a:off x="6400800" y="4572000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Content Generation</a:t>
            </a:r>
            <a:endParaRPr/>
          </a:p>
        </p:txBody>
      </p:sp>
      <p:sp>
        <p:nvSpPr>
          <p:cNvPr id="272" name="Google Shape;272;p14"/>
          <p:cNvSpPr txBox="1"/>
          <p:nvPr/>
        </p:nvSpPr>
        <p:spPr>
          <a:xfrm>
            <a:off x="6400800" y="502920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Creative</a:t>
            </a:r>
            <a:endParaRPr/>
          </a:p>
        </p:txBody>
      </p:sp>
      <p:sp>
        <p:nvSpPr>
          <p:cNvPr id="273" name="Google Shape;273;p14"/>
          <p:cNvSpPr txBox="1"/>
          <p:nvPr/>
        </p:nvSpPr>
        <p:spPr>
          <a:xfrm>
            <a:off x="6400800" y="5394960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✓ Demo'd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/>
          <p:nvPr/>
        </p:nvSpPr>
        <p:spPr>
          <a:xfrm>
            <a:off x="738000" y="526475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 Features</a:t>
            </a:r>
            <a:endParaRPr/>
          </a:p>
        </p:txBody>
      </p:sp>
      <p:graphicFrame>
        <p:nvGraphicFramePr>
          <p:cNvPr id="280" name="Google Shape;280;p15"/>
          <p:cNvGraphicFramePr/>
          <p:nvPr/>
        </p:nvGraphicFramePr>
        <p:xfrm>
          <a:off x="914400" y="1371600"/>
          <a:ext cx="7315200" cy="4572000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281" name="Google Shape;281;p15"/>
          <p:cNvSpPr txBox="1"/>
          <p:nvPr/>
        </p:nvSpPr>
        <p:spPr>
          <a:xfrm>
            <a:off x="785050" y="6003813"/>
            <a:ext cx="7315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Enterprise-grade features: Provider switching, Langfuse integration, MCP support, Type-safe error handling, Automatic retries, Smart caching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"/>
          <p:cNvSpPr txBox="1"/>
          <p:nvPr/>
        </p:nvSpPr>
        <p:spPr>
          <a:xfrm>
            <a:off x="527750" y="410175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Community &amp; Ecosystem</a:t>
            </a:r>
            <a:endParaRPr/>
          </a:p>
        </p:txBody>
      </p:sp>
      <p:graphicFrame>
        <p:nvGraphicFramePr>
          <p:cNvPr id="288" name="Google Shape;288;p16"/>
          <p:cNvGraphicFramePr/>
          <p:nvPr/>
        </p:nvGraphicFramePr>
        <p:xfrm>
          <a:off x="457200" y="1371600"/>
          <a:ext cx="5486400" cy="4114800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289" name="Google Shape;289;p16"/>
          <p:cNvSpPr txBox="1"/>
          <p:nvPr/>
        </p:nvSpPr>
        <p:spPr>
          <a:xfrm>
            <a:off x="6217920" y="1371600"/>
            <a:ext cx="2743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GSoC Contributions: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Embedding support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MCP integration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Vector storage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optimizations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6" name="Google Shape;296;p17"/>
          <p:cNvSpPr txBox="1"/>
          <p:nvPr/>
        </p:nvSpPr>
        <p:spPr>
          <a:xfrm>
            <a:off x="457200" y="457200"/>
            <a:ext cx="82296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  <a:endParaRPr/>
          </a:p>
        </p:txBody>
      </p:sp>
      <p:pic>
        <p:nvPicPr>
          <p:cNvPr descr="placeholder_image_7_flat minimal.png" id="297" name="Google Shape;29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7"/>
          <p:cNvSpPr/>
          <p:nvPr/>
        </p:nvSpPr>
        <p:spPr>
          <a:xfrm>
            <a:off x="914400" y="1828800"/>
            <a:ext cx="457200" cy="457200"/>
          </a:xfrm>
          <a:prstGeom prst="ellipse">
            <a:avLst/>
          </a:prstGeom>
          <a:solidFill>
            <a:srgbClr val="3498D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914400" y="1828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00" name="Google Shape;300;p17"/>
          <p:cNvSpPr txBox="1"/>
          <p:nvPr/>
        </p:nvSpPr>
        <p:spPr>
          <a:xfrm>
            <a:off x="1554480" y="1828800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 to build.sbt</a:t>
            </a:r>
            <a:endParaRPr/>
          </a:p>
        </p:txBody>
      </p:sp>
      <p:sp>
        <p:nvSpPr>
          <p:cNvPr id="301" name="Google Shape;301;p17"/>
          <p:cNvSpPr/>
          <p:nvPr/>
        </p:nvSpPr>
        <p:spPr>
          <a:xfrm>
            <a:off x="3657600" y="1737360"/>
            <a:ext cx="4572000" cy="548640"/>
          </a:xfrm>
          <a:prstGeom prst="rect">
            <a:avLst/>
          </a:prstGeom>
          <a:solidFill>
            <a:srgbClr val="1E1E1E"/>
          </a:solidFill>
          <a:ln cap="flat" cmpd="sng" w="9525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7"/>
          <p:cNvSpPr txBox="1"/>
          <p:nvPr/>
        </p:nvSpPr>
        <p:spPr>
          <a:xfrm>
            <a:off x="3840480" y="1828800"/>
            <a:ext cx="42062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libraryDependencies += "com.github.llm4s" %% "llm4s" % "0.3.0"</a:t>
            </a:r>
            <a:endParaRPr/>
          </a:p>
        </p:txBody>
      </p:sp>
      <p:cxnSp>
        <p:nvCxnSpPr>
          <p:cNvPr id="303" name="Google Shape;303;p17"/>
          <p:cNvCxnSpPr/>
          <p:nvPr/>
        </p:nvCxnSpPr>
        <p:spPr>
          <a:xfrm>
            <a:off x="1143000" y="2286000"/>
            <a:ext cx="0" cy="731520"/>
          </a:xfrm>
          <a:prstGeom prst="straightConnector1">
            <a:avLst/>
          </a:prstGeom>
          <a:noFill/>
          <a:ln cap="flat" cmpd="sng" w="25400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04" name="Google Shape;304;p17"/>
          <p:cNvSpPr/>
          <p:nvPr/>
        </p:nvSpPr>
        <p:spPr>
          <a:xfrm>
            <a:off x="914400" y="3017520"/>
            <a:ext cx="457200" cy="457200"/>
          </a:xfrm>
          <a:prstGeom prst="ellipse">
            <a:avLst/>
          </a:prstGeom>
          <a:solidFill>
            <a:srgbClr val="3498D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914400" y="301752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06" name="Google Shape;306;p17"/>
          <p:cNvSpPr txBox="1"/>
          <p:nvPr/>
        </p:nvSpPr>
        <p:spPr>
          <a:xfrm>
            <a:off x="1554480" y="3017520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Set API key</a:t>
            </a:r>
            <a:endParaRPr/>
          </a:p>
        </p:txBody>
      </p:sp>
      <p:sp>
        <p:nvSpPr>
          <p:cNvPr id="307" name="Google Shape;307;p17"/>
          <p:cNvSpPr/>
          <p:nvPr/>
        </p:nvSpPr>
        <p:spPr>
          <a:xfrm>
            <a:off x="3657600" y="2926080"/>
            <a:ext cx="4572000" cy="548640"/>
          </a:xfrm>
          <a:prstGeom prst="rect">
            <a:avLst/>
          </a:prstGeom>
          <a:solidFill>
            <a:srgbClr val="1E1E1E"/>
          </a:solidFill>
          <a:ln cap="flat" cmpd="sng" w="9525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3840480" y="3017520"/>
            <a:ext cx="42062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export OPENAI_API_KEY="sk-..."</a:t>
            </a:r>
            <a:endParaRPr/>
          </a:p>
        </p:txBody>
      </p:sp>
      <p:cxnSp>
        <p:nvCxnSpPr>
          <p:cNvPr id="309" name="Google Shape;309;p17"/>
          <p:cNvCxnSpPr/>
          <p:nvPr/>
        </p:nvCxnSpPr>
        <p:spPr>
          <a:xfrm>
            <a:off x="1143000" y="3474720"/>
            <a:ext cx="0" cy="731520"/>
          </a:xfrm>
          <a:prstGeom prst="straightConnector1">
            <a:avLst/>
          </a:prstGeom>
          <a:noFill/>
          <a:ln cap="flat" cmpd="sng" w="25400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10" name="Google Shape;310;p17"/>
          <p:cNvSpPr/>
          <p:nvPr/>
        </p:nvSpPr>
        <p:spPr>
          <a:xfrm>
            <a:off x="914400" y="4206240"/>
            <a:ext cx="457200" cy="457200"/>
          </a:xfrm>
          <a:prstGeom prst="ellipse">
            <a:avLst/>
          </a:prstGeom>
          <a:solidFill>
            <a:srgbClr val="3498D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7"/>
          <p:cNvSpPr txBox="1"/>
          <p:nvPr/>
        </p:nvSpPr>
        <p:spPr>
          <a:xfrm>
            <a:off x="914400" y="420624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312" name="Google Shape;312;p17"/>
          <p:cNvSpPr txBox="1"/>
          <p:nvPr/>
        </p:nvSpPr>
        <p:spPr>
          <a:xfrm>
            <a:off x="1554480" y="4206240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Write code</a:t>
            </a:r>
            <a:endParaRPr/>
          </a:p>
        </p:txBody>
      </p:sp>
      <p:sp>
        <p:nvSpPr>
          <p:cNvPr id="313" name="Google Shape;313;p17"/>
          <p:cNvSpPr/>
          <p:nvPr/>
        </p:nvSpPr>
        <p:spPr>
          <a:xfrm>
            <a:off x="3657600" y="4114800"/>
            <a:ext cx="4572000" cy="548640"/>
          </a:xfrm>
          <a:prstGeom prst="rect">
            <a:avLst/>
          </a:prstGeom>
          <a:solidFill>
            <a:srgbClr val="1E1E1E"/>
          </a:solidFill>
          <a:ln cap="flat" cmpd="sng" w="9525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7"/>
          <p:cNvSpPr txBox="1"/>
          <p:nvPr/>
        </p:nvSpPr>
        <p:spPr>
          <a:xfrm>
            <a:off x="3840480" y="4206240"/>
            <a:ext cx="42062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import org.llm4s._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 client = LLM.client()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 response = client.complete(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Conversation(Seq(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UserMessage("Hello, Scala!")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))</a:t>
            </a:r>
            <a:endParaRPr/>
          </a:p>
        </p:txBody>
      </p:sp>
      <p:cxnSp>
        <p:nvCxnSpPr>
          <p:cNvPr id="315" name="Google Shape;315;p17"/>
          <p:cNvCxnSpPr/>
          <p:nvPr/>
        </p:nvCxnSpPr>
        <p:spPr>
          <a:xfrm>
            <a:off x="1143000" y="4663440"/>
            <a:ext cx="0" cy="731520"/>
          </a:xfrm>
          <a:prstGeom prst="straightConnector1">
            <a:avLst/>
          </a:prstGeom>
          <a:noFill/>
          <a:ln cap="flat" cmpd="sng" w="25400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16" name="Google Shape;316;p17"/>
          <p:cNvSpPr/>
          <p:nvPr/>
        </p:nvSpPr>
        <p:spPr>
          <a:xfrm>
            <a:off x="914400" y="5394960"/>
            <a:ext cx="457200" cy="457200"/>
          </a:xfrm>
          <a:prstGeom prst="ellipse">
            <a:avLst/>
          </a:prstGeom>
          <a:solidFill>
            <a:srgbClr val="3498D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7"/>
          <p:cNvSpPr txBox="1"/>
          <p:nvPr/>
        </p:nvSpPr>
        <p:spPr>
          <a:xfrm>
            <a:off x="914400" y="539496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318" name="Google Shape;318;p17"/>
          <p:cNvSpPr txBox="1"/>
          <p:nvPr/>
        </p:nvSpPr>
        <p:spPr>
          <a:xfrm>
            <a:off x="1554480" y="5394960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Run</a:t>
            </a:r>
            <a:endParaRPr/>
          </a:p>
        </p:txBody>
      </p:sp>
      <p:sp>
        <p:nvSpPr>
          <p:cNvPr id="319" name="Google Shape;319;p17"/>
          <p:cNvSpPr/>
          <p:nvPr/>
        </p:nvSpPr>
        <p:spPr>
          <a:xfrm>
            <a:off x="3657600" y="5303520"/>
            <a:ext cx="4572000" cy="548640"/>
          </a:xfrm>
          <a:prstGeom prst="rect">
            <a:avLst/>
          </a:prstGeom>
          <a:solidFill>
            <a:srgbClr val="1E1E1E"/>
          </a:solidFill>
          <a:ln cap="flat" cmpd="sng" w="9525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7"/>
          <p:cNvSpPr txBox="1"/>
          <p:nvPr/>
        </p:nvSpPr>
        <p:spPr>
          <a:xfrm>
            <a:off x="3840480" y="5394960"/>
            <a:ext cx="42062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sbt run</a:t>
            </a:r>
            <a:endParaRPr/>
          </a:p>
        </p:txBody>
      </p:sp>
      <p:pic>
        <p:nvPicPr>
          <p:cNvPr descr="placeholder_image_8_minimal.png" id="321" name="Google Shape;32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59436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7"/>
          <p:cNvSpPr txBox="1"/>
          <p:nvPr/>
        </p:nvSpPr>
        <p:spPr>
          <a:xfrm>
            <a:off x="457200" y="5943600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rPr>
              <a:t>• GitHub: github.com/llm4s/llm4s</a:t>
            </a:r>
            <a:br>
              <a:rPr lang="en-US" sz="12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rPr>
              <a:t>• Docs: [URL]</a:t>
            </a:r>
            <a:br>
              <a:rPr lang="en-US" sz="12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rPr>
              <a:t>• Discord: [Invite link]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Join the Movement : </a:t>
            </a:r>
            <a:r>
              <a:rPr b="1" lang="en-US" sz="2800"/>
              <a:t>Build the Cool Stuff</a:t>
            </a:r>
            <a:endParaRPr/>
          </a:p>
        </p:txBody>
      </p:sp>
      <p:sp>
        <p:nvSpPr>
          <p:cNvPr id="329" name="Google Shape;329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graphicFrame>
        <p:nvGraphicFramePr>
          <p:cNvPr id="330" name="Google Shape;330;p18"/>
          <p:cNvGraphicFramePr/>
          <p:nvPr/>
        </p:nvGraphicFramePr>
        <p:xfrm>
          <a:off x="914400" y="2286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{93BBC582-0E24-475E-B586-0A0FF6D8B4F3}</a:tableStyleId>
              </a:tblPr>
              <a:tblGrid>
                <a:gridCol w="2438400"/>
                <a:gridCol w="2438400"/>
                <a:gridCol w="243840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Action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Link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QR Code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Star on GitHub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github.com/llm4s/llm4s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Join Discord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[Discord invite]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Try SZork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[Demo link]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Contribute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[Contributing guide]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placeholder_image_4_professional.png" id="331" name="Google Shape;33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800" y="274320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ceholder_image_5_professional.png" id="332" name="Google Shape;33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0800" y="320040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ceholder_image_6_professional.png" id="333" name="Google Shape;33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0800" y="365760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ceholder_image_7_professional.png" id="334" name="Google Shape;33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00800" y="4114800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8"/>
          <p:cNvSpPr txBox="1"/>
          <p:nvPr/>
        </p:nvSpPr>
        <p:spPr>
          <a:xfrm>
            <a:off x="914400" y="4389120"/>
            <a:ext cx="7315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Coming Soon: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Streaming support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More providers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Enhanced tool calling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Production templates</a:t>
            </a:r>
            <a:endParaRPr/>
          </a:p>
        </p:txBody>
      </p:sp>
      <p:sp>
        <p:nvSpPr>
          <p:cNvPr id="336" name="Google Shape;336;p18"/>
          <p:cNvSpPr txBox="1"/>
          <p:nvPr/>
        </p:nvSpPr>
        <p:spPr>
          <a:xfrm>
            <a:off x="914400" y="5486400"/>
            <a:ext cx="731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 Information for Presenters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465afc664_3_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37465afc664_3_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g37465afc664_3_2" title="LondonScalaTalks_LLM4S_talk_2025_Ban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g37465afc664_3_16" title="llm4s-dev-hour-ban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75" y="235650"/>
            <a:ext cx="8956426" cy="508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 txBox="1"/>
          <p:nvPr/>
        </p:nvSpPr>
        <p:spPr>
          <a:xfrm>
            <a:off x="457200" y="235175"/>
            <a:ext cx="8229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/>
          </a:p>
        </p:txBody>
      </p:sp>
      <p:cxnSp>
        <p:nvCxnSpPr>
          <p:cNvPr id="348" name="Google Shape;348;p19"/>
          <p:cNvCxnSpPr/>
          <p:nvPr/>
        </p:nvCxnSpPr>
        <p:spPr>
          <a:xfrm>
            <a:off x="4572000" y="3200400"/>
            <a:ext cx="0" cy="2286000"/>
          </a:xfrm>
          <a:prstGeom prst="straightConnector1">
            <a:avLst/>
          </a:prstGeom>
          <a:noFill/>
          <a:ln cap="flat" cmpd="sng" w="25400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49" name="Google Shape;349;p19"/>
          <p:cNvSpPr txBox="1"/>
          <p:nvPr/>
        </p:nvSpPr>
        <p:spPr>
          <a:xfrm>
            <a:off x="457200" y="3200400"/>
            <a:ext cx="36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Kannupriya Kalra</a:t>
            </a:r>
            <a:endParaRPr/>
          </a:p>
        </p:txBody>
      </p:sp>
      <p:sp>
        <p:nvSpPr>
          <p:cNvPr id="350" name="Google Shape;350;p19"/>
          <p:cNvSpPr txBox="1"/>
          <p:nvPr/>
        </p:nvSpPr>
        <p:spPr>
          <a:xfrm>
            <a:off x="457200" y="3840480"/>
            <a:ext cx="3657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📧 kannupriyakalra@gmail.com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🐦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@</a:t>
            </a:r>
            <a:r>
              <a:rPr lang="en-US" sz="1000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kannupriyakalra_46520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💼 linkedin.com/in/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kannupriyakalra</a:t>
            </a:r>
            <a:endParaRPr/>
          </a:p>
        </p:txBody>
      </p:sp>
      <p:sp>
        <p:nvSpPr>
          <p:cNvPr id="351" name="Google Shape;351;p19"/>
          <p:cNvSpPr txBox="1"/>
          <p:nvPr/>
        </p:nvSpPr>
        <p:spPr>
          <a:xfrm>
            <a:off x="5029200" y="3200400"/>
            <a:ext cx="36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Rory Graves</a:t>
            </a:r>
            <a:endParaRPr/>
          </a:p>
        </p:txBody>
      </p:sp>
      <p:sp>
        <p:nvSpPr>
          <p:cNvPr id="352" name="Google Shape;352;p19"/>
          <p:cNvSpPr txBox="1"/>
          <p:nvPr/>
        </p:nvSpPr>
        <p:spPr>
          <a:xfrm>
            <a:off x="5029200" y="3840480"/>
            <a:ext cx="3657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📧 </a:t>
            </a: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rory.graves@fieldmark.co.uk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🐦 @</a:t>
            </a:r>
            <a:r>
              <a:rPr lang="en-US" sz="1000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rorybot1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💼 linkedin.com/in/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roryjgraves</a:t>
            </a:r>
            <a:endParaRPr/>
          </a:p>
        </p:txBody>
      </p:sp>
      <p:pic>
        <p:nvPicPr>
          <p:cNvPr descr="placeholder_image_1_professional.png" id="353" name="Google Shape;35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0" y="5486400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5" name="Google Shape;105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placeholder_image_3_vintage gaming.png" id="106" name="Google Shape;10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914400" y="1828800"/>
            <a:ext cx="9144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Let's Play SZork!</a:t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914400" y="32004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100% Scala-Powered AI Adventure</a:t>
            </a:r>
            <a:endParaRPr/>
          </a:p>
        </p:txBody>
      </p:sp>
      <p:pic>
        <p:nvPicPr>
          <p:cNvPr id="110" name="Google Shape;110;p2" title="Welcome_to_Szor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75" y="3685354"/>
            <a:ext cx="4322326" cy="2871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/>
          <p:nvPr/>
        </p:nvSpPr>
        <p:spPr>
          <a:xfrm>
            <a:off x="457200" y="457200"/>
            <a:ext cx="822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Magic Behind the Scenes</a:t>
            </a:r>
            <a:endParaRPr/>
          </a:p>
        </p:txBody>
      </p:sp>
      <p:graphicFrame>
        <p:nvGraphicFramePr>
          <p:cNvPr id="117" name="Google Shape;117;p3"/>
          <p:cNvGraphicFramePr/>
          <p:nvPr/>
        </p:nvGraphicFramePr>
        <p:xfrm>
          <a:off x="914400" y="1371600"/>
          <a:ext cx="7315200" cy="3657600"/>
        </p:xfrm>
        <a:graphic>
          <a:graphicData uri="http://schemas.openxmlformats.org/drawingml/2006/chart">
            <c:chart r:id="rId3"/>
          </a:graphicData>
        </a:graphic>
      </p:graphicFrame>
      <p:pic>
        <p:nvPicPr>
          <p:cNvPr id="118" name="Google Shape;118;p3" title="BayAreaScalaConference_IntroSlid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200" y="4170650"/>
            <a:ext cx="3696475" cy="247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 txBox="1"/>
          <p:nvPr/>
        </p:nvSpPr>
        <p:spPr>
          <a:xfrm>
            <a:off x="457200" y="457200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We Are</a:t>
            </a:r>
            <a:endParaRPr/>
          </a:p>
        </p:txBody>
      </p:sp>
      <p:pic>
        <p:nvPicPr>
          <p:cNvPr descr="placeholder_image_1_corporate.png" id="125" name="Google Shape;1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371600"/>
            <a:ext cx="32004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ceholder_image_1_corporate.png" id="126" name="Google Shape;1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1371600"/>
            <a:ext cx="32004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 txBox="1"/>
          <p:nvPr/>
        </p:nvSpPr>
        <p:spPr>
          <a:xfrm>
            <a:off x="914400" y="3657600"/>
            <a:ext cx="320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Kannupriya Kalra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project creator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details here</a:t>
            </a:r>
            <a:endParaRPr/>
          </a:p>
        </p:txBody>
      </p:sp>
      <p:sp>
        <p:nvSpPr>
          <p:cNvPr id="128" name="Google Shape;128;p4"/>
          <p:cNvSpPr txBox="1"/>
          <p:nvPr/>
        </p:nvSpPr>
        <p:spPr>
          <a:xfrm>
            <a:off x="5029200" y="3657600"/>
            <a:ext cx="320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Rory Graves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project creator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details here</a:t>
            </a:r>
            <a:endParaRPr/>
          </a:p>
        </p:txBody>
      </p:sp>
      <p:cxnSp>
        <p:nvCxnSpPr>
          <p:cNvPr id="129" name="Google Shape;129;p4"/>
          <p:cNvCxnSpPr/>
          <p:nvPr/>
        </p:nvCxnSpPr>
        <p:spPr>
          <a:xfrm>
            <a:off x="914400" y="5486400"/>
            <a:ext cx="7315200" cy="0"/>
          </a:xfrm>
          <a:prstGeom prst="straightConnector1">
            <a:avLst/>
          </a:prstGeom>
          <a:noFill/>
          <a:ln cap="flat" cmpd="sng" w="38100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30" name="Google Shape;130;p4"/>
          <p:cNvSpPr/>
          <p:nvPr/>
        </p:nvSpPr>
        <p:spPr>
          <a:xfrm>
            <a:off x="1234440" y="5349240"/>
            <a:ext cx="274320" cy="274320"/>
          </a:xfrm>
          <a:prstGeom prst="ellipse">
            <a:avLst/>
          </a:prstGeom>
          <a:solidFill>
            <a:srgbClr val="3498DB"/>
          </a:solidFill>
          <a:ln cap="flat" cmpd="sng" w="9525">
            <a:solidFill>
              <a:srgbClr val="2C3E5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685800" y="4754880"/>
            <a:ext cx="137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Jan 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32" name="Google Shape;132;p4"/>
          <p:cNvSpPr txBox="1"/>
          <p:nvPr/>
        </p:nvSpPr>
        <p:spPr>
          <a:xfrm>
            <a:off x="457200" y="5760720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inception at London Open Source Hacknight</a:t>
            </a:r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3520440" y="5349240"/>
            <a:ext cx="274320" cy="274320"/>
          </a:xfrm>
          <a:prstGeom prst="ellipse">
            <a:avLst/>
          </a:prstGeom>
          <a:solidFill>
            <a:srgbClr val="3498DB"/>
          </a:solidFill>
          <a:ln cap="flat" cmpd="sng" w="9525">
            <a:solidFill>
              <a:srgbClr val="2C3E5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2971800" y="4754880"/>
            <a:ext cx="137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2743200" y="5760720"/>
            <a:ext cx="182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release and public announcement in Bay Area Scala Conference</a:t>
            </a:r>
            <a:endParaRPr/>
          </a:p>
        </p:txBody>
      </p:sp>
      <p:sp>
        <p:nvSpPr>
          <p:cNvPr id="136" name="Google Shape;136;p4"/>
          <p:cNvSpPr/>
          <p:nvPr/>
        </p:nvSpPr>
        <p:spPr>
          <a:xfrm>
            <a:off x="5806440" y="5349240"/>
            <a:ext cx="274320" cy="274320"/>
          </a:xfrm>
          <a:prstGeom prst="ellipse">
            <a:avLst/>
          </a:prstGeom>
          <a:solidFill>
            <a:srgbClr val="3498DB"/>
          </a:solidFill>
          <a:ln cap="flat" cmpd="sng" w="9525">
            <a:solidFill>
              <a:srgbClr val="2C3E5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5257800" y="4754880"/>
            <a:ext cx="137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March 2025</a:t>
            </a:r>
            <a:endParaRPr/>
          </a:p>
        </p:txBody>
      </p:sp>
      <p:sp>
        <p:nvSpPr>
          <p:cNvPr id="138" name="Google Shape;138;p4"/>
          <p:cNvSpPr txBox="1"/>
          <p:nvPr/>
        </p:nvSpPr>
        <p:spPr>
          <a:xfrm>
            <a:off x="5029200" y="5760720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Got funding from 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Summer of Code for 4 interns</a:t>
            </a: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8092440" y="5349240"/>
            <a:ext cx="274320" cy="274320"/>
          </a:xfrm>
          <a:prstGeom prst="ellipse">
            <a:avLst/>
          </a:prstGeom>
          <a:solidFill>
            <a:srgbClr val="3498DB"/>
          </a:solidFill>
          <a:ln cap="flat" cmpd="sng" w="9525">
            <a:solidFill>
              <a:srgbClr val="2C3E5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7543800" y="4754880"/>
            <a:ext cx="137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41" name="Google Shape;141;p4"/>
          <p:cNvSpPr txBox="1"/>
          <p:nvPr/>
        </p:nvSpPr>
        <p:spPr>
          <a:xfrm>
            <a:off x="7315200" y="5760720"/>
            <a:ext cx="1828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Introduced it in various countries, worked on it with various OSS devs from India, Poland, USA, etc</a:t>
            </a:r>
            <a:endParaRPr/>
          </a:p>
        </p:txBody>
      </p:sp>
      <p:pic>
        <p:nvPicPr>
          <p:cNvPr id="142" name="Google Shape;142;p4" title="kannupriya_kalra_speakerHeadshot.jpg"/>
          <p:cNvPicPr preferRelativeResize="0"/>
          <p:nvPr/>
        </p:nvPicPr>
        <p:blipFill rotWithShape="1">
          <a:blip r:embed="rId4">
            <a:alphaModFix/>
          </a:blip>
          <a:srcRect b="27319" l="17015" r="31869" t="3690"/>
          <a:stretch/>
        </p:blipFill>
        <p:spPr>
          <a:xfrm>
            <a:off x="1508750" y="1486275"/>
            <a:ext cx="1371602" cy="185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" title="RoryGravesHeadshot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375" y="1517613"/>
            <a:ext cx="1663425" cy="1993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"/>
          <p:cNvSpPr txBox="1"/>
          <p:nvPr/>
        </p:nvSpPr>
        <p:spPr>
          <a:xfrm>
            <a:off x="457200" y="457200"/>
            <a:ext cx="82296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LLM4S Story</a:t>
            </a:r>
            <a:endParaRPr/>
          </a:p>
        </p:txBody>
      </p:sp>
      <p:graphicFrame>
        <p:nvGraphicFramePr>
          <p:cNvPr id="150" name="Google Shape;150;p5"/>
          <p:cNvGraphicFramePr/>
          <p:nvPr/>
        </p:nvGraphicFramePr>
        <p:xfrm>
          <a:off x="457200" y="1371600"/>
          <a:ext cx="8229600" cy="4114800"/>
        </p:xfrm>
        <a:graphic>
          <a:graphicData uri="http://schemas.openxmlformats.org/drawingml/2006/chart">
            <c:chart r:id="rId3"/>
          </a:graphicData>
        </a:graphic>
      </p:graphicFrame>
      <p:pic>
        <p:nvPicPr>
          <p:cNvPr descr="placeholder_image_1_professional.png" id="151" name="Google Shape;15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0" y="457200"/>
            <a:ext cx="182880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5" title="llm4s_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4925" y="4947825"/>
            <a:ext cx="1741874" cy="174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 txBox="1"/>
          <p:nvPr/>
        </p:nvSpPr>
        <p:spPr>
          <a:xfrm>
            <a:off x="457200" y="457200"/>
            <a:ext cx="82296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Beyond Games - RAG Architecture</a:t>
            </a:r>
            <a:endParaRPr/>
          </a:p>
        </p:txBody>
      </p:sp>
      <p:graphicFrame>
        <p:nvGraphicFramePr>
          <p:cNvPr id="159" name="Google Shape;159;p6"/>
          <p:cNvGraphicFramePr/>
          <p:nvPr/>
        </p:nvGraphicFramePr>
        <p:xfrm>
          <a:off x="914400" y="1371600"/>
          <a:ext cx="7315200" cy="4572000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160" name="Google Shape;160;p6"/>
          <p:cNvSpPr txBox="1"/>
          <p:nvPr/>
        </p:nvSpPr>
        <p:spPr>
          <a:xfrm>
            <a:off x="6400800" y="457200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Coming Soon: RAG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Code Generation Power</a:t>
            </a:r>
            <a:endParaRPr/>
          </a:p>
        </p:txBody>
      </p:sp>
      <p:sp>
        <p:nvSpPr>
          <p:cNvPr id="167" name="Google Shape;167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Page Layout: Code editor view with side panel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Visual Specification: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Main area: Syntax-highlighted Scala code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Side panel: Generation parameters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Bottom: Type safety indicators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Green checkmarks for compilation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Code Generation Example:</a:t>
            </a:r>
            <a:endParaRPr/>
          </a:p>
          <a:p>
            <a:pPr indent="-342900" lvl="0" marL="3429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???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/>
          <p:cNvSpPr txBox="1"/>
          <p:nvPr/>
        </p:nvSpPr>
        <p:spPr>
          <a:xfrm>
            <a:off x="457200" y="516025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Understandin</a:t>
            </a: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/>
          </a:p>
        </p:txBody>
      </p:sp>
      <p:graphicFrame>
        <p:nvGraphicFramePr>
          <p:cNvPr id="174" name="Google Shape;174;p8"/>
          <p:cNvGraphicFramePr/>
          <p:nvPr/>
        </p:nvGraphicFramePr>
        <p:xfrm>
          <a:off x="457200" y="1371600"/>
          <a:ext cx="4114800" cy="3657600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175" name="Google Shape;175;p8"/>
          <p:cNvSpPr txBox="1"/>
          <p:nvPr/>
        </p:nvSpPr>
        <p:spPr>
          <a:xfrm>
            <a:off x="5029200" y="1371600"/>
            <a:ext cx="3657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Cases: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UI Element Detection → Automated Testing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Text Extraction → PDF Processing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Scene Description → Content Moderation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Structure Analysis → Documentation</a:t>
            </a:r>
            <a:endParaRPr/>
          </a:p>
        </p:txBody>
      </p:sp>
      <p:pic>
        <p:nvPicPr>
          <p:cNvPr id="176" name="Google Shape;176;p8" title="Playing_Szor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4625" y="3062200"/>
            <a:ext cx="4918436" cy="36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